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783080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91839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800599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09359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18120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326880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835640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2344400" y="0"/>
            <a:ext cx="9144" cy="6858000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40080"/>
            <a:ext cx="12191695" cy="9144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1783080"/>
            <a:ext cx="12191695" cy="9144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2926080"/>
            <a:ext cx="12191695" cy="9144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4069080"/>
            <a:ext cx="12191695" cy="9144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5212080"/>
            <a:ext cx="12191695" cy="9144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6355080"/>
            <a:ext cx="12191695" cy="9144"/>
          </a:xfrm>
          <a:prstGeom prst="rect">
            <a:avLst/>
          </a:prstGeom>
          <a:solidFill>
            <a:srgbClr val="385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8368" y="1883664"/>
            <a:ext cx="7772400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600" b="1" lang="zh-CN">
                <a:solidFill>
                  <a:srgbClr val="FFFFFF"/>
                </a:solidFill>
                <a:latin typeface="PingFang SC"/>
              </a:rPr>
              <a:t>亿媒汇公司介绍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724912"/>
            <a:ext cx="7863840" cy="3017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E4C35B"/>
                </a:solidFill>
                <a:latin typeface="PingFang SC"/>
              </a:rPr>
              <a:t>YIMEIHUI  ·  INTEGRATED MEDIA &amp; MARKETING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273552"/>
            <a:ext cx="841248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50" b="1" lang="zh-CN">
                <a:solidFill>
                  <a:srgbClr val="C7D6E6"/>
                </a:solidFill>
                <a:latin typeface="PingFang SC"/>
              </a:rPr>
              <a:t>达人种草  ×  网络媒体  ×  全网热榜  ×  舆情监测  ×  海外传播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3950208"/>
            <a:ext cx="7223760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4187952"/>
            <a:ext cx="41148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FFFFFF"/>
                </a:solidFill>
                <a:latin typeface="PingFang SC"/>
              </a:rPr>
              <a:t>亿万媒体 · 汇聚于此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4681728"/>
            <a:ext cx="41148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 lang="zh-CN">
                <a:solidFill>
                  <a:srgbClr val="9FB6CE"/>
                </a:solidFill>
                <a:latin typeface="PingFang SC"/>
              </a:rPr>
              <a:t>2026 年 8 月版  ·  商务洽谈资料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445752" y="1298448"/>
            <a:ext cx="2057400" cy="3584448"/>
          </a:xfrm>
          <a:prstGeom prst="round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01200" y="1755648"/>
            <a:ext cx="1737360" cy="7315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4400" b="1" lang="zh-CN">
                <a:solidFill>
                  <a:srgbClr val="0E2A47"/>
                </a:solidFill>
                <a:latin typeface="PingFang SC"/>
              </a:rPr>
              <a:t>13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0" y="2514600"/>
            <a:ext cx="1737360" cy="3291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年整合营销经验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0" y="3163824"/>
            <a:ext cx="1737360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800" b="1" lang="zh-CN">
                <a:solidFill>
                  <a:srgbClr val="0E2A47"/>
                </a:solidFill>
                <a:latin typeface="PingFang SC"/>
              </a:rPr>
              <a:t>39,956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0" y="3712463"/>
            <a:ext cx="173736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可售资源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0" y="4279392"/>
            <a:ext cx="173736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0E2A47"/>
                </a:solidFill>
                <a:latin typeface="PingFang SC"/>
              </a:rPr>
              <a:t>YMH.COM.CN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6089904"/>
            <a:ext cx="43891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8FA8C2"/>
                </a:solidFill>
                <a:latin typeface="PingFang SC"/>
              </a:rPr>
              <a:t>亿媒汇文化传媒有限公司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我们是谁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以结果为导向的新媒体整合营销服务商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148840"/>
            <a:ext cx="548640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1300"/>
              </a:spcAft>
            </a:pPr>
            <a:r>
              <a:rPr sz="1800" b="1" lang="zh-CN">
                <a:solidFill>
                  <a:srgbClr val="0E2A47"/>
                </a:solidFill>
                <a:latin typeface="PingFang SC"/>
              </a:rPr>
              <a:t>亿媒汇成立于 2013 年。</a:t>
            </a:r>
          </a:p>
          <a:p>
            <a:pPr>
              <a:lnSpc>
                <a:spcPct val="113000"/>
              </a:lnSpc>
              <a:spcAft>
                <a:spcPts val="1300"/>
              </a:spcAft>
            </a:pPr>
            <a:r>
              <a:rPr sz="1500" b="0" lang="zh-CN">
                <a:solidFill>
                  <a:srgbClr val="1F2937"/>
                </a:solidFill>
                <a:latin typeface="PingFang SC"/>
              </a:rPr>
              <a:t>总部位于江西，并在北京、深圳、长沙、广州、天津、海南设有分公司。</a:t>
            </a:r>
          </a:p>
          <a:p>
            <a:pPr>
              <a:lnSpc>
                <a:spcPct val="113000"/>
              </a:lnSpc>
              <a:spcAft>
                <a:spcPts val="1300"/>
              </a:spcAft>
            </a:pPr>
            <a:r>
              <a:rPr sz="1500" b="0" lang="zh-CN">
                <a:solidFill>
                  <a:srgbClr val="1F2937"/>
                </a:solidFill>
                <a:latin typeface="PingFang SC"/>
              </a:rPr>
              <a:t>长期服务吉利汽车、三星、阿玛尼、拼多多、天猫、君乐宝、良品铺子等国内外品牌，累计服务品牌超过 200 家。</a:t>
            </a:r>
          </a:p>
          <a:p>
            <a:pPr>
              <a:lnSpc>
                <a:spcPct val="113000"/>
              </a:lnSpc>
              <a:spcAft>
                <a:spcPts val="1300"/>
              </a:spcAft>
            </a:pPr>
            <a:r>
              <a:rPr sz="1500" b="0" lang="zh-CN">
                <a:solidFill>
                  <a:srgbClr val="1F2937"/>
                </a:solidFill>
                <a:latin typeface="PingFang SC"/>
              </a:rPr>
              <a:t>我们把达人资源、网络媒体、内容创意、热榜引爆、舆情监测与海外传播整合到同一条执行链路中，让客户更少管理供应商、更清晰验收结果。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46520" y="2148840"/>
            <a:ext cx="2240280" cy="13441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46520" y="2148840"/>
            <a:ext cx="59436" cy="134416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0" y="2350008"/>
            <a:ext cx="18745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9A227"/>
                </a:solidFill>
                <a:latin typeface="PingFang SC"/>
              </a:rPr>
              <a:t>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770632"/>
            <a:ext cx="187452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成立时间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3136392"/>
            <a:ext cx="1828800" cy="2011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1F2937"/>
                </a:solidFill>
                <a:latin typeface="PingFang SC"/>
              </a:rPr>
              <a:t>13 年持续深耕新媒体整合营销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33688" y="2148840"/>
            <a:ext cx="2240280" cy="13441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933688" y="2148840"/>
            <a:ext cx="59436" cy="134416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62288" y="2350008"/>
            <a:ext cx="18745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200+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62288" y="2770632"/>
            <a:ext cx="187452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服务品牌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62288" y="3136392"/>
            <a:ext cx="1828800" cy="2011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1F2937"/>
                </a:solidFill>
                <a:latin typeface="PingFang SC"/>
              </a:rPr>
              <a:t>覆盖汽车、快消、3C、美妆、互联网等行业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46520" y="3749039"/>
            <a:ext cx="2240280" cy="13441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46520" y="3749039"/>
            <a:ext cx="59436" cy="134416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0" y="3950207"/>
            <a:ext cx="18745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370831"/>
            <a:ext cx="187452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全国办公室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736592"/>
            <a:ext cx="1828800" cy="2011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1F2937"/>
                </a:solidFill>
                <a:latin typeface="PingFang SC"/>
              </a:rPr>
              <a:t>江西总部 + 北京 / 深圳 / 长沙 / 广州 / 天津 / 海南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33688" y="3749039"/>
            <a:ext cx="2240280" cy="13441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933688" y="3749039"/>
            <a:ext cx="59436" cy="134416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62288" y="3950207"/>
            <a:ext cx="18745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62288" y="4370831"/>
            <a:ext cx="187452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能力中心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62288" y="4736592"/>
            <a:ext cx="1828800" cy="2011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1F2937"/>
                </a:solidFill>
                <a:latin typeface="PingFang SC"/>
              </a:rPr>
              <a:t>策略、创意、媒介、数据、海外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02 / 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MILESTONES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十三年，持续扩展能力边界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从国内媒介整合到海外达人、全网热榜与智能舆情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3767328"/>
            <a:ext cx="10515600" cy="45720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58368" y="3721608"/>
            <a:ext cx="201168" cy="201168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5216" y="2423160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C9A227"/>
                </a:solidFill>
                <a:latin typeface="PingFang SC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" y="2807208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亿媒汇在江西成立，专注为客户提供全方位整合营销服务</a:t>
            </a:r>
          </a:p>
        </p:txBody>
      </p:sp>
      <p:sp>
        <p:nvSpPr>
          <p:cNvPr id="11" name="Oval 10"/>
          <p:cNvSpPr/>
          <p:nvPr/>
        </p:nvSpPr>
        <p:spPr>
          <a:xfrm>
            <a:off x="2505456" y="3721608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32304" y="2423160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2304" y="2807208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北京分公司成立，拓展北方市场</a:t>
            </a:r>
          </a:p>
        </p:txBody>
      </p:sp>
      <p:sp>
        <p:nvSpPr>
          <p:cNvPr id="14" name="Oval 13"/>
          <p:cNvSpPr/>
          <p:nvPr/>
        </p:nvSpPr>
        <p:spPr>
          <a:xfrm>
            <a:off x="4352544" y="3721608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79392" y="2423160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79392" y="2807208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与吉利汽车、雷士国际等品牌达成合作，打造多个高质量营销案例</a:t>
            </a:r>
          </a:p>
        </p:txBody>
      </p:sp>
      <p:sp>
        <p:nvSpPr>
          <p:cNvPr id="17" name="Oval 16"/>
          <p:cNvSpPr/>
          <p:nvPr/>
        </p:nvSpPr>
        <p:spPr>
          <a:xfrm>
            <a:off x="6199632" y="3721608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26480" y="2423160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2016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2807208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深圳、长沙分公司相继设立，进军华南与华中市场</a:t>
            </a:r>
          </a:p>
        </p:txBody>
      </p:sp>
      <p:sp>
        <p:nvSpPr>
          <p:cNvPr id="20" name="Oval 19"/>
          <p:cNvSpPr/>
          <p:nvPr/>
        </p:nvSpPr>
        <p:spPr>
          <a:xfrm>
            <a:off x="8046720" y="3721608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73568" y="2423160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3568" y="2807208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业务延伸至抖音、知乎等新媒体平台</a:t>
            </a:r>
          </a:p>
        </p:txBody>
      </p:sp>
      <p:sp>
        <p:nvSpPr>
          <p:cNvPr id="23" name="Oval 22"/>
          <p:cNvSpPr/>
          <p:nvPr/>
        </p:nvSpPr>
        <p:spPr>
          <a:xfrm>
            <a:off x="9893808" y="3721608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20656" y="2423160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20656" y="2807208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荣获「中国最佳创意营销公司」称号，与三星、阿玛尼达成合作</a:t>
            </a:r>
          </a:p>
        </p:txBody>
      </p:sp>
      <p:sp>
        <p:nvSpPr>
          <p:cNvPr id="26" name="Oval 25"/>
          <p:cNvSpPr/>
          <p:nvPr/>
        </p:nvSpPr>
        <p:spPr>
          <a:xfrm>
            <a:off x="658368" y="5751576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85216" y="4453128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216" y="4837176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海南、天津、广州分公司成立，完成全国市场布局</a:t>
            </a:r>
          </a:p>
        </p:txBody>
      </p:sp>
      <p:sp>
        <p:nvSpPr>
          <p:cNvPr id="29" name="Oval 28"/>
          <p:cNvSpPr/>
          <p:nvPr/>
        </p:nvSpPr>
        <p:spPr>
          <a:xfrm>
            <a:off x="2505456" y="5751576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432304" y="4453128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32304" y="4837176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业务拓展至 B 站、小红书等内容种草平台</a:t>
            </a:r>
          </a:p>
        </p:txBody>
      </p:sp>
      <p:sp>
        <p:nvSpPr>
          <p:cNvPr id="32" name="Oval 31"/>
          <p:cNvSpPr/>
          <p:nvPr/>
        </p:nvSpPr>
        <p:spPr>
          <a:xfrm>
            <a:off x="4352544" y="5751576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79392" y="4453128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2021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79392" y="4837176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服务拼多多、良品铺子等客户，建立行业口碑</a:t>
            </a:r>
          </a:p>
        </p:txBody>
      </p:sp>
      <p:sp>
        <p:nvSpPr>
          <p:cNvPr id="35" name="Oval 34"/>
          <p:cNvSpPr/>
          <p:nvPr/>
        </p:nvSpPr>
        <p:spPr>
          <a:xfrm>
            <a:off x="6199632" y="5751576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126480" y="4453128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2023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26480" y="4837176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上线自有达人管理系统，达人资源库突破 3 万+</a:t>
            </a:r>
          </a:p>
        </p:txBody>
      </p:sp>
      <p:sp>
        <p:nvSpPr>
          <p:cNvPr id="38" name="Oval 37"/>
          <p:cNvSpPr/>
          <p:nvPr/>
        </p:nvSpPr>
        <p:spPr>
          <a:xfrm>
            <a:off x="8046720" y="5751576"/>
            <a:ext cx="201168" cy="201168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973568" y="4453128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2024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73568" y="4837176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海外达人业务独立成军，覆盖五大海外社媒平台</a:t>
            </a:r>
          </a:p>
        </p:txBody>
      </p:sp>
      <p:sp>
        <p:nvSpPr>
          <p:cNvPr id="41" name="Oval 40"/>
          <p:cNvSpPr/>
          <p:nvPr/>
        </p:nvSpPr>
        <p:spPr>
          <a:xfrm>
            <a:off x="9893808" y="5751576"/>
            <a:ext cx="201168" cy="201168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820656" y="4453128"/>
            <a:ext cx="914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C9A227"/>
                </a:solidFill>
                <a:latin typeface="PingFang SC"/>
              </a:rPr>
              <a:t>2026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20656" y="4837176"/>
            <a:ext cx="1600200" cy="8412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全网热榜业务正式对外，推出「百分百包上、未上不收」结果制合作模式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03 / 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CAPABILITIES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八大业务板块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从被看见、被相信到被选择，覆盖品牌增长全链路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2139696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2139696"/>
            <a:ext cx="59436" cy="1417320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340864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达人种草营销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79806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小红书 / 抖音 / 快手 / B站 / 视频号 / 公众号 / 微博全平台达人投放，覆盖 KOL 报备与 KOC 铺量两条链路。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2139696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29000" y="2139696"/>
            <a:ext cx="59436" cy="1417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2340864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全网热榜传播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79806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抖音、微博、知乎、虎扑热榜与同城榜包上服务。约定榜单未上线，该项目不收费。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91072" y="2139696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91072" y="2139696"/>
            <a:ext cx="59436" cy="1417320"/>
          </a:xfrm>
          <a:prstGeom prst="rect">
            <a:avLst/>
          </a:prstGeom>
          <a:solidFill>
            <a:srgbClr val="6C34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19672" y="2340864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舆情监测与危机管理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79806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全网监听、人工预警、日报周报月报、危机专项处置，支持 7×24 值守与双语汇报。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53144" y="2139696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53144" y="2139696"/>
            <a:ext cx="59436" cy="141732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81744" y="2340864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海外整合营销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81744" y="279806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YouTube / TikTok / Instagram / X / Facebook 达人建联与投放，覆盖 50+ 国家与地区。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831335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831335"/>
            <a:ext cx="59436" cy="1417320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95528" y="4032503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网络媒体发稿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48970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7,500+ 新闻网站、门户与行业媒体资源，覆盖全国及区域媒体、垂直媒体与主流央媒门户。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29000" y="3831335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429000" y="3831335"/>
            <a:ext cx="59436" cy="1417320"/>
          </a:xfrm>
          <a:prstGeom prst="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657600" y="4032503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双微与内容代运营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0" y="448970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微信、微博账号策划、内容创作、活动运营与数据复盘。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91072" y="3831335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91072" y="3831335"/>
            <a:ext cx="59436" cy="141732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19672" y="4032503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搜索与排名优化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9672" y="448970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搜索引擎与站内搜索的关键词布局、内容优化与口碑占位。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53144" y="3831335"/>
            <a:ext cx="26334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53144" y="3831335"/>
            <a:ext cx="59436" cy="1417320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81744" y="4032503"/>
            <a:ext cx="2221991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20" b="1" lang="zh-CN">
                <a:solidFill>
                  <a:srgbClr val="0E2A47"/>
                </a:solidFill>
                <a:latin typeface="PingFang SC"/>
              </a:rPr>
              <a:t>活动策划与执行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81744" y="4489703"/>
            <a:ext cx="2221991" cy="6309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64748B"/>
                </a:solidFill>
                <a:latin typeface="PingFang SC"/>
              </a:rPr>
              <a:t>线上线下活动主题创意、视觉设计与落地执行。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04 / 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METHODOLOGY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一套团队，跑通完整传播链路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从策略到投放，再到监测与复盘，目标、动作与验收标准前置约定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3271" y="2395728"/>
            <a:ext cx="603504" cy="603504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33271" y="2395728"/>
            <a:ext cx="603504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3182112"/>
            <a:ext cx="1609344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需求洞察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3639312"/>
            <a:ext cx="1609344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69" b="0" lang="zh-CN">
                <a:solidFill>
                  <a:srgbClr val="64748B"/>
                </a:solidFill>
                <a:latin typeface="PingFang SC"/>
              </a:rPr>
              <a:t>品牌目标 / 人群 / 区域 / 预算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947672" y="2706624"/>
            <a:ext cx="457200" cy="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953512" y="2395728"/>
            <a:ext cx="603504" cy="603504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53512" y="2395728"/>
            <a:ext cx="603504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FFFFFF"/>
                </a:solidFill>
                <a:latin typeface="PingFang S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50592" y="3182112"/>
            <a:ext cx="1609344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策略规划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50592" y="3639312"/>
            <a:ext cx="1609344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69" b="0" lang="zh-CN">
                <a:solidFill>
                  <a:srgbClr val="64748B"/>
                </a:solidFill>
                <a:latin typeface="PingFang SC"/>
              </a:rPr>
              <a:t>平台组合 / 内容框架 / 排期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867912" y="2706624"/>
            <a:ext cx="457200" cy="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873752" y="2395728"/>
            <a:ext cx="603504" cy="603504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73752" y="2395728"/>
            <a:ext cx="603504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FFFFFF"/>
                </a:solidFill>
                <a:latin typeface="PingFang S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70832" y="3182112"/>
            <a:ext cx="1609344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内容生产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2" y="3639312"/>
            <a:ext cx="1609344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69" b="0" lang="zh-CN">
                <a:solidFill>
                  <a:srgbClr val="64748B"/>
                </a:solidFill>
                <a:latin typeface="PingFang SC"/>
              </a:rPr>
              <a:t>选题 / 文案 / 脚本 / 视频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788152" y="2706624"/>
            <a:ext cx="457200" cy="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793992" y="2395728"/>
            <a:ext cx="603504" cy="603504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93992" y="2395728"/>
            <a:ext cx="603504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FFFFFF"/>
                </a:solidFill>
                <a:latin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91072" y="3182112"/>
            <a:ext cx="1609344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资源投放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91072" y="3639312"/>
            <a:ext cx="1609344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69" b="0" lang="zh-CN">
                <a:solidFill>
                  <a:srgbClr val="64748B"/>
                </a:solidFill>
                <a:latin typeface="PingFang SC"/>
              </a:rPr>
              <a:t>KOL / KOC / 媒体矩阵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708392" y="2706624"/>
            <a:ext cx="457200" cy="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714232" y="2395728"/>
            <a:ext cx="603504" cy="603504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14232" y="2395728"/>
            <a:ext cx="603504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11312" y="3182112"/>
            <a:ext cx="1609344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热度引爆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11312" y="3639312"/>
            <a:ext cx="1609344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69" b="0" lang="zh-CN">
                <a:solidFill>
                  <a:srgbClr val="64748B"/>
                </a:solidFill>
                <a:latin typeface="PingFang SC"/>
              </a:rPr>
              <a:t>热榜 / 同城榜 / 互动维护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9628632" y="2706624"/>
            <a:ext cx="457200" cy="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634472" y="2395728"/>
            <a:ext cx="603504" cy="603504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634472" y="2395728"/>
            <a:ext cx="603504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FFFFFF"/>
                </a:solidFill>
                <a:latin typeface="PingFang SC"/>
              </a:rPr>
              <a:t>06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31552" y="3182112"/>
            <a:ext cx="1609344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监测复盘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31552" y="3639312"/>
            <a:ext cx="1609344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69" b="0" lang="zh-CN">
                <a:solidFill>
                  <a:srgbClr val="64748B"/>
                </a:solidFill>
                <a:latin typeface="PingFang SC"/>
              </a:rPr>
              <a:t>截图 / 链接 / 数据 / 建议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8368" y="4882896"/>
            <a:ext cx="10844784" cy="868680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6112" y="5157216"/>
            <a:ext cx="109728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核心原则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65960" y="5129784"/>
            <a:ext cx="905256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1B4571"/>
                </a:solidFill>
                <a:latin typeface="PingFang SC"/>
              </a:rPr>
              <a:t>资源数据可核验  ·  交付动作可追踪  ·  约定结果可验收  ·  对公结算可对账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05 / 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当前可售资源全景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数据来自官方商单系统、自有达人系统、生产媒体库与直签供应商刊例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8912" y="2139696"/>
            <a:ext cx="1719072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" y="2139696"/>
            <a:ext cx="59436" cy="1325880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340864"/>
            <a:ext cx="1353312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39,956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761488"/>
            <a:ext cx="1353312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可售资源总量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68296" y="2139696"/>
            <a:ext cx="1719072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368296" y="2139696"/>
            <a:ext cx="59436" cy="1325880"/>
          </a:xfrm>
          <a:prstGeom prst="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96896" y="2340864"/>
            <a:ext cx="1353312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E6FD9"/>
                </a:solidFill>
                <a:latin typeface="PingFang SC"/>
              </a:rPr>
              <a:t>12,336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6896" y="2761488"/>
            <a:ext cx="1353312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国内报备 KOL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97679" y="2139696"/>
            <a:ext cx="1719072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297679" y="2139696"/>
            <a:ext cx="59436" cy="1325880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26279" y="2340864"/>
            <a:ext cx="1353312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0F7B6C"/>
                </a:solidFill>
                <a:latin typeface="PingFang SC"/>
              </a:rPr>
              <a:t>15,516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6279" y="2761488"/>
            <a:ext cx="1353312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KOC / 素人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27064" y="2139696"/>
            <a:ext cx="1719072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27064" y="2139696"/>
            <a:ext cx="59436" cy="1325880"/>
          </a:xfrm>
          <a:prstGeom prst="rect">
            <a:avLst/>
          </a:prstGeom>
          <a:solidFill>
            <a:srgbClr val="287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5664" y="2340864"/>
            <a:ext cx="1353312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2874A6"/>
                </a:solidFill>
                <a:latin typeface="PingFang SC"/>
              </a:rPr>
              <a:t>7,541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5664" y="2761488"/>
            <a:ext cx="1353312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网络媒体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56448" y="2139696"/>
            <a:ext cx="1719072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56448" y="2139696"/>
            <a:ext cx="59436" cy="13258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85048" y="2340864"/>
            <a:ext cx="1353312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B7791F"/>
                </a:solidFill>
                <a:latin typeface="PingFang SC"/>
              </a:rPr>
              <a:t>4,563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85048" y="2761488"/>
            <a:ext cx="1353312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海外完整达人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85832" y="2139696"/>
            <a:ext cx="1719072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085832" y="2139696"/>
            <a:ext cx="59436" cy="132588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314432" y="2340864"/>
            <a:ext cx="1353312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9A227"/>
                </a:solidFill>
                <a:latin typeface="PingFang SC"/>
              </a:rPr>
              <a:t>29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14432" y="2761488"/>
            <a:ext cx="1353312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国内外平台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3895344"/>
            <a:ext cx="146304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国内社媒平台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66928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小红书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956816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956816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抖音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346704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346704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快手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736592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736592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B站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26480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0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视频号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516367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16367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公众号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906256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906256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微博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296144" y="4315968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296144" y="4315968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知乎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6928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今日头条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956816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956816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百家号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346704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346704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搜狐号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736592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736592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网易号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26480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126480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企鹅号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516367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516367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懂车帝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906256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906256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易车号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0296144" y="4828031"/>
            <a:ext cx="1207008" cy="3474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296144" y="4828031"/>
            <a:ext cx="1207008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更多…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6928" y="5504688"/>
            <a:ext cx="13716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海外平台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938528" y="5458968"/>
            <a:ext cx="1417320" cy="3840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779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938528" y="5458968"/>
            <a:ext cx="141732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B7791F"/>
                </a:solidFill>
                <a:latin typeface="PingFang SC"/>
              </a:rPr>
              <a:t>YouTube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566160" y="5458968"/>
            <a:ext cx="1417320" cy="3840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779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566160" y="5458968"/>
            <a:ext cx="141732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B7791F"/>
                </a:solidFill>
                <a:latin typeface="PingFang SC"/>
              </a:rPr>
              <a:t>TikTok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193792" y="5458968"/>
            <a:ext cx="1417320" cy="3840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779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193792" y="5458968"/>
            <a:ext cx="141732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B7791F"/>
                </a:solidFill>
                <a:latin typeface="PingFang SC"/>
              </a:rPr>
              <a:t>Instagram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821424" y="5458968"/>
            <a:ext cx="1417320" cy="3840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779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821424" y="5458968"/>
            <a:ext cx="141732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B7791F"/>
                </a:solidFill>
                <a:latin typeface="PingFang SC"/>
              </a:rPr>
              <a:t>X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449056" y="5458968"/>
            <a:ext cx="1417320" cy="3840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779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449056" y="5458968"/>
            <a:ext cx="141732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B7791F"/>
                </a:solidFill>
                <a:latin typeface="PingFang SC"/>
              </a:rPr>
              <a:t>Facebook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06 / 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DOMESTIC KOL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七大平台报备达人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统一字段口径：粉丝、领域、地区、核心表现数据与平台刊例报价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2121408"/>
            <a:ext cx="260604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0352" y="2121408"/>
            <a:ext cx="59436" cy="148132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2322576"/>
            <a:ext cx="22402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9A227"/>
                </a:solidFill>
                <a:latin typeface="PingFang SC"/>
              </a:rPr>
              <a:t>11,299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743200"/>
            <a:ext cx="224028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小红书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3108960"/>
            <a:ext cx="219456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曝光 / 阅读 / 互动中位数
图文、视频报价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3280" y="2121408"/>
            <a:ext cx="260604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83280" y="2121408"/>
            <a:ext cx="59436" cy="148132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11880" y="2322576"/>
            <a:ext cx="22402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212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1880" y="2743200"/>
            <a:ext cx="224028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抖音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3108960"/>
            <a:ext cx="219456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预期播放 / CPM / 互动率
视频分档报价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6208" y="2121408"/>
            <a:ext cx="260604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8" y="2121408"/>
            <a:ext cx="59436" cy="148132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4808" y="2322576"/>
            <a:ext cx="22402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9A227"/>
                </a:solidFill>
                <a:latin typeface="PingFang SC"/>
              </a:rPr>
              <a:t>420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4808" y="2743200"/>
            <a:ext cx="224028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快手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3108960"/>
            <a:ext cx="219456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预期播放 / 完播率 / CPM
视频报价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89136" y="2121408"/>
            <a:ext cx="260604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89136" y="2121408"/>
            <a:ext cx="59436" cy="148132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17736" y="2322576"/>
            <a:ext cx="22402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201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743200"/>
            <a:ext cx="224028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B站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17736" y="3108960"/>
            <a:ext cx="219456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播放中位数 / 互动率
植入、定制报价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73352" y="4005072"/>
            <a:ext cx="274320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673352" y="4005072"/>
            <a:ext cx="59436" cy="148132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901952" y="4206240"/>
            <a:ext cx="237744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9A227"/>
                </a:solidFill>
                <a:latin typeface="PingFang SC"/>
              </a:rPr>
              <a:t>128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01952" y="4626864"/>
            <a:ext cx="237744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视频号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01952" y="4992624"/>
            <a:ext cx="233172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平均播放 / 互动率 / CPM
视频时长报价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654296" y="4005072"/>
            <a:ext cx="274320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654296" y="4005072"/>
            <a:ext cx="59436" cy="148132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82896" y="4206240"/>
            <a:ext cx="237744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61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82896" y="4626864"/>
            <a:ext cx="237744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公众号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82896" y="4992624"/>
            <a:ext cx="233172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阅读中位数 / 原创占比
供稿、原创报价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35240" y="4005072"/>
            <a:ext cx="2743200" cy="14813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635240" y="4005072"/>
            <a:ext cx="59436" cy="148132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0" y="4206240"/>
            <a:ext cx="237744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9A227"/>
                </a:solidFill>
                <a:latin typeface="PingFang SC"/>
              </a:rPr>
              <a:t>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863840" y="4626864"/>
            <a:ext cx="237744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微博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0" y="4992624"/>
            <a:ext cx="2331720" cy="3383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1F2937"/>
                </a:solidFill>
                <a:latin typeface="PingFang SC"/>
              </a:rPr>
              <a:t>平均阅读
直发、转发报价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07 / 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KOC &amp; MEDIA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高性价比铺量资源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社交种草按粉丝档位统一报价；资讯发稿按发稿档位统一报价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2139696"/>
            <a:ext cx="3547872" cy="35295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30352" y="2139696"/>
            <a:ext cx="3547872" cy="621792"/>
          </a:xfrm>
          <a:prstGeom prst="round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19" y="2286000"/>
            <a:ext cx="312724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FFFFFF"/>
                </a:solidFill>
                <a:latin typeface="PingFang SC"/>
              </a:rPr>
              <a:t>社交种草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999232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小红书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32304" y="2971800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F7B6C"/>
                </a:solidFill>
                <a:latin typeface="PingFang SC"/>
              </a:rPr>
              <a:t>1,654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8952" y="3401568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8952" y="3621024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抖音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2304" y="3593592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F7B6C"/>
                </a:solidFill>
                <a:latin typeface="PingFang SC"/>
              </a:rPr>
              <a:t>1,694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8952" y="4023360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4242816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视频号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32304" y="4215383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F7B6C"/>
                </a:solidFill>
                <a:latin typeface="PingFang SC"/>
              </a:rPr>
              <a:t>2,302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8952" y="4645152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952" y="4864608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微博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32304" y="4837176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F7B6C"/>
                </a:solidFill>
                <a:latin typeface="PingFang SC"/>
              </a:rPr>
              <a:t>1,455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" y="5266944"/>
            <a:ext cx="3035808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64748B"/>
                </a:solidFill>
                <a:latin typeface="PingFang SC"/>
              </a:rPr>
              <a:t>低至 ¥20 起 / 篇·条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52544" y="2139696"/>
            <a:ext cx="3547872" cy="35295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352544" y="2139696"/>
            <a:ext cx="3547872" cy="621792"/>
          </a:xfrm>
          <a:prstGeom prst="round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53712" y="2286000"/>
            <a:ext cx="312724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FFFFFF"/>
                </a:solidFill>
                <a:latin typeface="PingFang SC"/>
              </a:rPr>
              <a:t>资讯门户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81144" y="2999232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今日头条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54496" y="2971800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1B4571"/>
                </a:solidFill>
                <a:latin typeface="PingFang SC"/>
              </a:rPr>
              <a:t>2,862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81144" y="3401568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81144" y="3621024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百家号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54496" y="3593592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1B4571"/>
                </a:solidFill>
                <a:latin typeface="PingFang SC"/>
              </a:rPr>
              <a:t>957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81144" y="4023360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81144" y="4242816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搜狐号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54496" y="4215383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1B4571"/>
                </a:solidFill>
                <a:latin typeface="PingFang SC"/>
              </a:rPr>
              <a:t>664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81144" y="4645152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81144" y="4864608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企鹅号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54496" y="4837176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1B4571"/>
                </a:solidFill>
                <a:latin typeface="PingFang SC"/>
              </a:rPr>
              <a:t>357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81144" y="5266944"/>
            <a:ext cx="3035808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64748B"/>
                </a:solidFill>
                <a:latin typeface="PingFang SC"/>
              </a:rPr>
              <a:t>低至 ¥20 起 / 篇·条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174736" y="2139696"/>
            <a:ext cx="3547872" cy="35295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8174736" y="2139696"/>
            <a:ext cx="3547872" cy="621792"/>
          </a:xfrm>
          <a:prstGeom prst="round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375904" y="2286000"/>
            <a:ext cx="312724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FFFFFF"/>
                </a:solidFill>
                <a:latin typeface="PingFang SC"/>
              </a:rPr>
              <a:t>垂类与长尾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03336" y="2999232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懂车帝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76688" y="2971800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B7791F"/>
                </a:solidFill>
                <a:latin typeface="PingFang SC"/>
              </a:rPr>
              <a:t>942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403336" y="3401568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403336" y="3621024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易车号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76688" y="3593592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B7791F"/>
                </a:solidFill>
                <a:latin typeface="PingFang SC"/>
              </a:rPr>
              <a:t>411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403336" y="4023360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03336" y="4242816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公众号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76688" y="4215383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B7791F"/>
                </a:solidFill>
                <a:latin typeface="PingFang SC"/>
              </a:rPr>
              <a:t>593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403336" y="4645152"/>
            <a:ext cx="3090672" cy="9144"/>
          </a:xfrm>
          <a:prstGeom prst="rect">
            <a:avLst/>
          </a:prstGeom>
          <a:solidFill>
            <a:srgbClr val="D8E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403336" y="4864608"/>
            <a:ext cx="160020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1" lang="zh-CN">
                <a:solidFill>
                  <a:srgbClr val="0E2A47"/>
                </a:solidFill>
                <a:latin typeface="PingFang SC"/>
              </a:rPr>
              <a:t>知乎及更多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76688" y="4837176"/>
            <a:ext cx="1298448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B7791F"/>
                </a:solidFill>
                <a:latin typeface="PingFang SC"/>
              </a:rPr>
              <a:t>1,625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403336" y="5266944"/>
            <a:ext cx="3035808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64748B"/>
                </a:solidFill>
                <a:latin typeface="PingFang SC"/>
              </a:rPr>
              <a:t>低至 ¥20 起 / 篇·条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08 / 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GLOBAL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海外达人资源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五大平台、50+ 国家与地区；展示数据均通过完整性筛选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249424"/>
            <a:ext cx="111556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YouTube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47088" y="2258568"/>
            <a:ext cx="6035040" cy="256032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847088" y="2258568"/>
            <a:ext cx="6035040" cy="256032"/>
          </a:xfrm>
          <a:prstGeom prst="roundRect">
            <a:avLst/>
          </a:prstGeom>
          <a:solidFill>
            <a:srgbClr val="FF3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65008" y="2221992"/>
            <a:ext cx="9144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FF3B30"/>
                </a:solidFill>
                <a:latin typeface="PingFang SC"/>
              </a:rPr>
              <a:t>1,708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926080"/>
            <a:ext cx="111556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TikTok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47088" y="2935224"/>
            <a:ext cx="6035040" cy="256032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847088" y="2935224"/>
            <a:ext cx="4342543" cy="256032"/>
          </a:xfrm>
          <a:prstGeom prst="roundRect">
            <a:avLst/>
          </a:prstGeom>
          <a:solidFill>
            <a:srgbClr val="1F2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65008" y="2898648"/>
            <a:ext cx="9144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1F2937"/>
                </a:solidFill>
                <a:latin typeface="PingFang SC"/>
              </a:rPr>
              <a:t>1,229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3602736"/>
            <a:ext cx="111556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47088" y="3611879"/>
            <a:ext cx="6035040" cy="256032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847088" y="3611879"/>
            <a:ext cx="3480394" cy="256032"/>
          </a:xfrm>
          <a:prstGeom prst="roundRect">
            <a:avLst/>
          </a:prstGeom>
          <a:solidFill>
            <a:srgbClr val="C135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65008" y="3575304"/>
            <a:ext cx="9144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C13584"/>
                </a:solidFill>
                <a:latin typeface="PingFang SC"/>
              </a:rPr>
              <a:t>985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4279392"/>
            <a:ext cx="111556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X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47088" y="4288536"/>
            <a:ext cx="6035040" cy="256032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47088" y="4288536"/>
            <a:ext cx="1628895" cy="256032"/>
          </a:xfrm>
          <a:prstGeom prst="round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65008" y="4251959"/>
            <a:ext cx="9144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1B4571"/>
                </a:solidFill>
                <a:latin typeface="PingFang SC"/>
              </a:rPr>
              <a:t>461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4956048"/>
            <a:ext cx="1115568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 lang="zh-CN">
                <a:solidFill>
                  <a:srgbClr val="0E2A47"/>
                </a:solidFill>
                <a:latin typeface="PingFang SC"/>
              </a:rPr>
              <a:t>Facebook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847088" y="4965192"/>
            <a:ext cx="6035040" cy="256032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847088" y="4965192"/>
            <a:ext cx="636011" cy="256032"/>
          </a:xfrm>
          <a:prstGeom prst="round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65008" y="4928616"/>
            <a:ext cx="9144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1E6FD9"/>
                </a:solidFill>
                <a:latin typeface="PingFang SC"/>
              </a:rPr>
              <a:t>180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345168" y="2157984"/>
            <a:ext cx="2212848" cy="12161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345168" y="2157984"/>
            <a:ext cx="59436" cy="1216152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73768" y="2359152"/>
            <a:ext cx="1847088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B7791F"/>
                </a:solidFill>
                <a:latin typeface="PingFang SC"/>
              </a:rPr>
              <a:t>50+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73768" y="2779776"/>
            <a:ext cx="1847088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覆盖市场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73768" y="3145536"/>
            <a:ext cx="1801368" cy="731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1F2937"/>
                </a:solidFill>
                <a:latin typeface="PingFang SC"/>
              </a:rPr>
              <a:t>美国 / 英国 / 日韩 / 欧洲 / 东南亚 / 港澳台等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345168" y="3602736"/>
            <a:ext cx="2212848" cy="12161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345168" y="3602736"/>
            <a:ext cx="59436" cy="1216152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73768" y="3803904"/>
            <a:ext cx="1847088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73768" y="4224528"/>
            <a:ext cx="1847088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标准字段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73768" y="4590288"/>
            <a:ext cx="1801368" cy="731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1F2937"/>
                </a:solidFill>
                <a:latin typeface="PingFang SC"/>
              </a:rPr>
              <a:t>国家、领域、粉丝、原币报价、人民币参考价、主页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345168" y="5047488"/>
            <a:ext cx="2212848" cy="9326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345168" y="5047488"/>
            <a:ext cx="59436" cy="932688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73768" y="5248655"/>
            <a:ext cx="1801368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交付方式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73768" y="5705855"/>
            <a:ext cx="1801368" cy="14630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选人 → 建联 → 议价 → 排期 → 执行 → 结案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09 / 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30352" y="960120"/>
            <a:ext cx="566928" cy="566928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60120"/>
            <a:ext cx="566928" cy="56692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E2A47"/>
                </a:solidFill>
                <a:latin typeface="PingFang SC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8448" y="1005840"/>
            <a:ext cx="512064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1" lang="zh-CN">
                <a:solidFill>
                  <a:srgbClr val="FFFFFF"/>
                </a:solidFill>
                <a:latin typeface="PingFang SC"/>
              </a:rPr>
              <a:t>全网热榜传播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883664"/>
            <a:ext cx="6309360" cy="1417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500" b="1" lang="zh-CN">
                <a:solidFill>
                  <a:srgbClr val="FFFFFF"/>
                </a:solidFill>
                <a:latin typeface="PingFang SC"/>
              </a:rPr>
              <a:t>让品牌出现在用户
正在看的地方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602736"/>
            <a:ext cx="5943600" cy="3291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E4C35B"/>
                </a:solidFill>
                <a:latin typeface="PingFang SC"/>
              </a:rPr>
              <a:t>抖音 · 微博 · 知乎 · 虎扑 · 小红书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" y="4224528"/>
            <a:ext cx="5212080" cy="4572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4498848"/>
            <a:ext cx="5943600" cy="42062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百分百包上　·　不上一分不收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481328"/>
            <a:ext cx="3429000" cy="3429000"/>
          </a:xfrm>
          <a:prstGeom prst="round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90688" y="1993392"/>
            <a:ext cx="3127248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4000" b="1" lang="zh-CN">
                <a:solidFill>
                  <a:srgbClr val="0E2A47"/>
                </a:solidFill>
                <a:latin typeface="PingFang SC"/>
              </a:rPr>
              <a:t>包上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6992" y="2926080"/>
            <a:ext cx="2834640" cy="95097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E2A47"/>
                </a:solidFill>
                <a:latin typeface="PingFang SC"/>
              </a:rPr>
              <a:t>平台公开展示
实时截图 + 话题链接验收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6992" y="4114800"/>
            <a:ext cx="283464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0E2A47"/>
                </a:solidFill>
                <a:latin typeface="PingFang SC"/>
              </a:rPr>
              <a:t>未上榜 0 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10 / 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TRENDING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六个方向，覆盖从热榜到种草的完整链路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2148840"/>
            <a:ext cx="3511296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2148840"/>
            <a:ext cx="59436" cy="1417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350008"/>
            <a:ext cx="314553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C0392B"/>
                </a:solidFill>
                <a:latin typeface="PingFang SC"/>
              </a:rPr>
              <a:t>¥42,000 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770632"/>
            <a:ext cx="314553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抖音热榜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3136392"/>
            <a:ext cx="3099815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1F2937"/>
                </a:solidFill>
                <a:latin typeface="PingFang SC"/>
              </a:rPr>
              <a:t>总榜 / 实时上升 / 娱乐榜 / 社会榜 / 种草榜 / 省榜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9976" y="2148840"/>
            <a:ext cx="3511296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79976" y="2148840"/>
            <a:ext cx="59436" cy="1417320"/>
          </a:xfrm>
          <a:prstGeom prst="rect">
            <a:avLst/>
          </a:prstGeom>
          <a:solidFill>
            <a:srgbClr val="D84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08576" y="2350008"/>
            <a:ext cx="314553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D84A42"/>
                </a:solidFill>
                <a:latin typeface="PingFang SC"/>
              </a:rPr>
              <a:t>¥28,000 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770632"/>
            <a:ext cx="314553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微博热搜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08576" y="3136392"/>
            <a:ext cx="3099815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1F2937"/>
                </a:solidFill>
                <a:latin typeface="PingFang SC"/>
              </a:rPr>
              <a:t>总榜 / 文娱榜 / 社会榜 / 生活榜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93023" y="2148840"/>
            <a:ext cx="3511296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93023" y="2148840"/>
            <a:ext cx="59436" cy="141732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21624" y="2350008"/>
            <a:ext cx="314553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B7791F"/>
                </a:solidFill>
                <a:latin typeface="PingFang SC"/>
              </a:rPr>
              <a:t>区域渗透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21624" y="2770632"/>
            <a:ext cx="314553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同城热榜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21624" y="3136392"/>
            <a:ext cx="3099815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1F2937"/>
                </a:solidFill>
                <a:latin typeface="PingFang SC"/>
              </a:rPr>
              <a:t>微博同城 ¥5,000 起
抖音同城 ¥22,000 起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840480"/>
            <a:ext cx="3511296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840480"/>
            <a:ext cx="59436" cy="1417320"/>
          </a:xfrm>
          <a:prstGeom prst="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4041648"/>
            <a:ext cx="314553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E6FD9"/>
                </a:solidFill>
                <a:latin typeface="PingFang SC"/>
              </a:rPr>
              <a:t>项目评估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8" y="4462272"/>
            <a:ext cx="314553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知乎 / 虎扑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4828032"/>
            <a:ext cx="3099815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1F2937"/>
                </a:solidFill>
                <a:latin typeface="PingFang SC"/>
              </a:rPr>
              <a:t>深度议题与社区热帖，适合科技、健康、汽车、运动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79976" y="3840480"/>
            <a:ext cx="3511296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79976" y="3840480"/>
            <a:ext cx="59436" cy="1417320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08576" y="4041648"/>
            <a:ext cx="314553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1B4571"/>
                </a:solidFill>
                <a:latin typeface="PingFang SC"/>
              </a:rPr>
              <a:t>¥700 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8576" y="4462272"/>
            <a:ext cx="314553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媒体资源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08576" y="4828032"/>
            <a:ext cx="3099815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1F2937"/>
                </a:solidFill>
                <a:latin typeface="PingFang SC"/>
              </a:rPr>
              <a:t>微博媒体号 / 抖音蓝V / 新闻资讯矩阵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93023" y="3840480"/>
            <a:ext cx="3511296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93023" y="3840480"/>
            <a:ext cx="59436" cy="1417320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21624" y="4041648"/>
            <a:ext cx="314553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 lang="zh-CN">
                <a:solidFill>
                  <a:srgbClr val="0F7B6C"/>
                </a:solidFill>
                <a:latin typeface="PingFang SC"/>
              </a:rPr>
              <a:t>¥30 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21624" y="4462272"/>
            <a:ext cx="314553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64748B"/>
                </a:solidFill>
                <a:latin typeface="PingFang SC"/>
              </a:rPr>
              <a:t>素人种草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21624" y="4828032"/>
            <a:ext cx="3099815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60" b="0" lang="zh-CN">
                <a:solidFill>
                  <a:srgbClr val="1F2937"/>
                </a:solidFill>
                <a:latin typeface="PingFang SC"/>
              </a:rPr>
              <a:t>小红书 / 抖音真实账号，笔记、短视频、探店、测评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11 / 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从需求到可验收结果，六步完成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客户主要确认卖点、禁用词与最终文案 / 成片，其余执行由我们完成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2267712"/>
            <a:ext cx="1600200" cy="1947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42416" y="1993392"/>
            <a:ext cx="576072" cy="576072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42416" y="1993392"/>
            <a:ext cx="576072" cy="5760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0E2A47"/>
                </a:solidFill>
                <a:latin typeface="PingFang S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743200"/>
            <a:ext cx="13258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需求沟通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200400"/>
            <a:ext cx="132588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目标 / 城市 / 行业 / 档期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157984" y="3182112"/>
            <a:ext cx="246888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450592" y="2267712"/>
            <a:ext cx="1600200" cy="1947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962656" y="1993392"/>
            <a:ext cx="576072" cy="576072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62656" y="1993392"/>
            <a:ext cx="576072" cy="5760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FFFFFF"/>
                </a:solidFill>
                <a:latin typeface="PingFang SC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87752" y="2743200"/>
            <a:ext cx="13258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榜单方案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87752" y="3200400"/>
            <a:ext cx="132588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平台 / 榜单 / 名次区间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078224" y="3182112"/>
            <a:ext cx="246888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370832" y="2267712"/>
            <a:ext cx="1600200" cy="1947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882896" y="1993392"/>
            <a:ext cx="576072" cy="576072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82896" y="1993392"/>
            <a:ext cx="576072" cy="5760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FFFFFF"/>
                </a:solidFill>
                <a:latin typeface="PingFang SC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7992" y="2743200"/>
            <a:ext cx="13258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内容策划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7992" y="3200400"/>
            <a:ext cx="132588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选题 / 文案 / 视频脚本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998464" y="3182112"/>
            <a:ext cx="246888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291072" y="2267712"/>
            <a:ext cx="1600200" cy="1947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803136" y="1993392"/>
            <a:ext cx="576072" cy="576072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03136" y="1993392"/>
            <a:ext cx="576072" cy="5760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FFFFFF"/>
                </a:solidFill>
                <a:latin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8232" y="2743200"/>
            <a:ext cx="13258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资源执行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8232" y="3200400"/>
            <a:ext cx="132588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媒体协同 / 冲榜 / 互动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7918704" y="3182112"/>
            <a:ext cx="246888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8211312" y="2267712"/>
            <a:ext cx="1600200" cy="1947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723376" y="1993392"/>
            <a:ext cx="576072" cy="576072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723376" y="1993392"/>
            <a:ext cx="576072" cy="5760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0E2A47"/>
                </a:solidFill>
                <a:latin typeface="PingFang SC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48472" y="2743200"/>
            <a:ext cx="13258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上榜验收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48472" y="3200400"/>
            <a:ext cx="132588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实时截图 / 链接 / 在榜记录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9838944" y="3182112"/>
            <a:ext cx="246888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10131552" y="2267712"/>
            <a:ext cx="1600200" cy="1947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643616" y="1993392"/>
            <a:ext cx="576072" cy="576072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643616" y="1993392"/>
            <a:ext cx="576072" cy="5760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0E2A47"/>
                </a:solidFill>
                <a:latin typeface="PingFang SC"/>
              </a:rPr>
              <a:t>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268712" y="2743200"/>
            <a:ext cx="13258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结算复盘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68712" y="3200400"/>
            <a:ext cx="132588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50" b="0" lang="zh-CN">
                <a:solidFill>
                  <a:srgbClr val="64748B"/>
                </a:solidFill>
                <a:latin typeface="PingFang SC"/>
              </a:rPr>
              <a:t>未上不收 / 上榜后结算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8368" y="4791456"/>
            <a:ext cx="3255264" cy="9144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58368" y="4791456"/>
            <a:ext cx="59436" cy="9144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86968" y="4992624"/>
            <a:ext cx="2843784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结果承诺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6968" y="5449824"/>
            <a:ext cx="2843784" cy="12801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约定榜单未上线，该项目不收费。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279392" y="4791456"/>
            <a:ext cx="3255264" cy="9144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279392" y="4791456"/>
            <a:ext cx="59436" cy="914400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507992" y="4992624"/>
            <a:ext cx="2843784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验收凭证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07992" y="5449824"/>
            <a:ext cx="2843784" cy="12801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平台公开展示 + 实时截图 + 话题链接。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900416" y="4791456"/>
            <a:ext cx="3255264" cy="9144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900416" y="4791456"/>
            <a:ext cx="59436" cy="914400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29016" y="4992624"/>
            <a:ext cx="2843784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正规结算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29016" y="5449824"/>
            <a:ext cx="2843784" cy="12801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对公账户与发票齐全，流程清晰可对账。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12 / 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9968" y="274320"/>
            <a:ext cx="6675120" cy="4389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猎鹰 700 逛开封，同城榜最高 TOP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329184"/>
            <a:ext cx="30175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00" b="1" lang="zh-CN">
                <a:solidFill>
                  <a:srgbClr val="C9A227"/>
                </a:solidFill>
                <a:latin typeface="PingFang SC"/>
              </a:rPr>
              <a:t>CASE 01 · 微博同城榜 / 开封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" y="987552"/>
            <a:ext cx="11128248" cy="5248656"/>
          </a:xfrm>
          <a:prstGeom prst="roundRect">
            <a:avLst/>
          </a:prstGeom>
          <a:solidFill>
            <a:srgbClr val="071422"/>
          </a:solidFill>
          <a:ln w="10160">
            <a:solidFill>
              <a:srgbClr val="3855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hot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1106424"/>
            <a:ext cx="10890504" cy="5010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13 / 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9968" y="274320"/>
            <a:ext cx="6675120" cy="4389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220km 自驾开封，同城榜 TOP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329184"/>
            <a:ext cx="30175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00" b="1" lang="zh-CN">
                <a:solidFill>
                  <a:srgbClr val="C9A227"/>
                </a:solidFill>
                <a:latin typeface="PingFang SC"/>
              </a:rPr>
              <a:t>CASE 02 · 微博同城榜 / 开封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" y="987552"/>
            <a:ext cx="11128248" cy="5248656"/>
          </a:xfrm>
          <a:prstGeom prst="roundRect">
            <a:avLst/>
          </a:prstGeom>
          <a:solidFill>
            <a:srgbClr val="071422"/>
          </a:solidFill>
          <a:ln w="10160">
            <a:solidFill>
              <a:srgbClr val="3855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hot_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1106424"/>
            <a:ext cx="10890504" cy="5010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14 / 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9968" y="274320"/>
            <a:ext cx="6675120" cy="4389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一场健康议题，打进福建多座城市热搜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329184"/>
            <a:ext cx="30175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00" b="1" lang="zh-CN">
                <a:solidFill>
                  <a:srgbClr val="C9A227"/>
                </a:solidFill>
                <a:latin typeface="PingFang SC"/>
              </a:rPr>
              <a:t>CASE 03 · 微博同城榜 / 福建多城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" y="987552"/>
            <a:ext cx="11128248" cy="5248656"/>
          </a:xfrm>
          <a:prstGeom prst="roundRect">
            <a:avLst/>
          </a:prstGeom>
          <a:solidFill>
            <a:srgbClr val="071422"/>
          </a:solidFill>
          <a:ln w="10160">
            <a:solidFill>
              <a:srgbClr val="3855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hot_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1106424"/>
            <a:ext cx="10890504" cy="5010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15 / 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30352" y="960120"/>
            <a:ext cx="566928" cy="566928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60120"/>
            <a:ext cx="566928" cy="56692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E2A47"/>
                </a:solidFill>
                <a:latin typeface="PingFang SC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8448" y="1005840"/>
            <a:ext cx="512064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1" lang="zh-CN">
                <a:solidFill>
                  <a:srgbClr val="FFFFFF"/>
                </a:solidFill>
                <a:latin typeface="PingFang SC"/>
              </a:rPr>
              <a:t>舆情监测与危机管理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883664"/>
            <a:ext cx="6309360" cy="1417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500" b="1" lang="zh-CN">
                <a:solidFill>
                  <a:srgbClr val="FFFFFF"/>
                </a:solidFill>
                <a:latin typeface="PingFang SC"/>
              </a:rPr>
              <a:t>全网监听，
关键时刻不漏报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621024"/>
            <a:ext cx="6583680" cy="3657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E4C35B"/>
                </a:solidFill>
                <a:latin typeface="PingFang SC"/>
              </a:rPr>
              <a:t>系统监测 × 人工研判 × 即时预警 × 专业报告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4315968"/>
            <a:ext cx="5669280" cy="42062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5×8　/　7×16　/　7×24</a:t>
            </a:r>
          </a:p>
        </p:txBody>
      </p:sp>
      <p:sp>
        <p:nvSpPr>
          <p:cNvPr id="10" name="Oval 9"/>
          <p:cNvSpPr/>
          <p:nvPr/>
        </p:nvSpPr>
        <p:spPr>
          <a:xfrm>
            <a:off x="8778240" y="2926080"/>
            <a:ext cx="731520" cy="731520"/>
          </a:xfrm>
          <a:prstGeom prst="ellipse">
            <a:avLst/>
          </a:prstGeom>
          <a:solidFill>
            <a:srgbClr val="0E2A47"/>
          </a:solidFill>
          <a:ln w="1778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435340" y="2583180"/>
            <a:ext cx="1417320" cy="1417320"/>
          </a:xfrm>
          <a:prstGeom prst="ellipse">
            <a:avLst/>
          </a:prstGeom>
          <a:solidFill>
            <a:srgbClr val="0E2A47"/>
          </a:solidFill>
          <a:ln w="1778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92440" y="2240280"/>
            <a:ext cx="2103120" cy="2103120"/>
          </a:xfrm>
          <a:prstGeom prst="ellipse">
            <a:avLst/>
          </a:prstGeom>
          <a:solidFill>
            <a:srgbClr val="0E2A47"/>
          </a:solidFill>
          <a:ln w="1778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49540" y="1897380"/>
            <a:ext cx="2788920" cy="2788920"/>
          </a:xfrm>
          <a:prstGeom prst="ellipse">
            <a:avLst/>
          </a:prstGeom>
          <a:solidFill>
            <a:srgbClr val="0E2A47"/>
          </a:solidFill>
          <a:ln w="1778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06640" y="1554480"/>
            <a:ext cx="3474720" cy="3474720"/>
          </a:xfrm>
          <a:prstGeom prst="ellipse">
            <a:avLst/>
          </a:prstGeom>
          <a:solidFill>
            <a:srgbClr val="0E2A47"/>
          </a:solidFill>
          <a:ln w="1778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869680" y="3017520"/>
            <a:ext cx="548640" cy="54864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0" y="3017520"/>
            <a:ext cx="54864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E2A47"/>
                </a:solidFill>
                <a:latin typeface="PingFang SC"/>
              </a:rPr>
              <a:t>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16 / 25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OPINION SERVICE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三大模块，按企业实际需求组合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监听系统、人工预警与分析报告形成常态监测和危机应对闭环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76072" y="2148840"/>
            <a:ext cx="3529584" cy="35295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76072" y="2148840"/>
            <a:ext cx="3529584" cy="658368"/>
          </a:xfrm>
          <a:prstGeom prst="round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304288"/>
            <a:ext cx="18288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FFFFFF"/>
                </a:solidFill>
                <a:latin typeface="PingFang SC"/>
              </a:rPr>
              <a:t>监听系统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2032" y="2313432"/>
            <a:ext cx="132588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FFFFFF"/>
                </a:solidFill>
                <a:latin typeface="PingFang SC"/>
              </a:rPr>
              <a:t>参考 ¥42,000 / 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3035808"/>
            <a:ext cx="3063240" cy="7498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 lang="zh-CN">
                <a:solidFill>
                  <a:srgbClr val="1F2937"/>
                </a:solidFill>
                <a:latin typeface="PingFang SC"/>
              </a:rPr>
              <a:t>全网开源信息获取、检索、分析、告知与智能报告生成。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3977639"/>
            <a:ext cx="301752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≤ 5 个品牌词</a:t>
            </a:r>
          </a:p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≤ 20 万条 / 日</a:t>
            </a:r>
          </a:p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数据存档 24 个月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6552" y="2148840"/>
            <a:ext cx="3529584" cy="35295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16552" y="2148840"/>
            <a:ext cx="3529584" cy="658368"/>
          </a:xfrm>
          <a:prstGeom prst="roundRect">
            <a:avLst/>
          </a:prstGeom>
          <a:solidFill>
            <a:srgbClr val="6C34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45152" y="2304288"/>
            <a:ext cx="18288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FFFFFF"/>
                </a:solidFill>
                <a:latin typeface="PingFang SC"/>
              </a:rPr>
              <a:t>人工预警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2313432"/>
            <a:ext cx="132588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FFFFFF"/>
                </a:solidFill>
                <a:latin typeface="PingFang SC"/>
              </a:rPr>
              <a:t>参考 ¥56,000 / 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5152" y="3035808"/>
            <a:ext cx="3063240" cy="7498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 lang="zh-CN">
                <a:solidFill>
                  <a:srgbClr val="1F2937"/>
                </a:solidFill>
                <a:latin typeface="PingFang SC"/>
              </a:rPr>
              <a:t>对机器预警内容进行人工审核、修订与即时推送。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5152" y="3977639"/>
            <a:ext cx="301752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5×8 / 7×16 / 7×24</a:t>
            </a:r>
          </a:p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可叠加数据增强包</a:t>
            </a:r>
          </a:p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异常信息人工研判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57032" y="2148840"/>
            <a:ext cx="3529584" cy="35295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57032" y="2148840"/>
            <a:ext cx="3529584" cy="658368"/>
          </a:xfrm>
          <a:prstGeom prst="round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85632" y="2304288"/>
            <a:ext cx="182880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FFFFFF"/>
                </a:solidFill>
                <a:latin typeface="PingFang SC"/>
              </a:rPr>
              <a:t>报告服务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22992" y="2313432"/>
            <a:ext cx="132588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000" b="1" lang="zh-CN">
                <a:solidFill>
                  <a:srgbClr val="FFFFFF"/>
                </a:solidFill>
                <a:latin typeface="PingFang SC"/>
              </a:rPr>
              <a:t>日报 ¥140,000 / 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85632" y="3035808"/>
            <a:ext cx="3063240" cy="7498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 lang="zh-CN">
                <a:solidFill>
                  <a:srgbClr val="1F2937"/>
                </a:solidFill>
                <a:latin typeface="PingFang SC"/>
              </a:rPr>
              <a:t>日报、周报、月报、季报、年报与专项事件研判。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85632" y="3977639"/>
            <a:ext cx="301752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重要舆情导读</a:t>
            </a:r>
          </a:p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趋势与竞品分析</a:t>
            </a:r>
          </a:p>
          <a:p>
            <a:pPr>
              <a:lnSpc>
                <a:spcPct val="113000"/>
              </a:lnSpc>
              <a:spcAft>
                <a:spcPts val="80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• 危机处置建议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17 / 25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INTEGRATED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热度之外，补齐品牌长期经营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网络媒体、搜索口碑、双微运营与活动执行可独立采购，也可与达人 / 热榜组合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2157984"/>
            <a:ext cx="3511296" cy="14081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2157984"/>
            <a:ext cx="59436" cy="1408176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359152"/>
            <a:ext cx="3099815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网络媒体发稿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816352"/>
            <a:ext cx="3099815" cy="6217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7,541 家新闻网站、门户与行业媒体，按篇发稿与收录。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9976" y="2157984"/>
            <a:ext cx="3511296" cy="14081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79976" y="2157984"/>
            <a:ext cx="59436" cy="1408176"/>
          </a:xfrm>
          <a:prstGeom prst="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08576" y="2359152"/>
            <a:ext cx="3099815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搜索与排名优化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816352"/>
            <a:ext cx="3099815" cy="6217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关键词布局、问答 / 百科 / 内容占位，提升搜索可见度。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3023" y="2157984"/>
            <a:ext cx="3511296" cy="14081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93023" y="2157984"/>
            <a:ext cx="59436" cy="1408176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21624" y="2359152"/>
            <a:ext cx="3099815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双微与内容代运营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1624" y="2816352"/>
            <a:ext cx="3099815" cy="6217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账号策划、内容创作、活动运营、互动维护与数据复盘。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840480"/>
            <a:ext cx="3511296" cy="14081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840480"/>
            <a:ext cx="59436" cy="14081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041648"/>
            <a:ext cx="3099815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活动策划与执行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4498848"/>
            <a:ext cx="3099815" cy="6217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线上线下活动创意、视觉设计、资源联动与落地执行。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79976" y="3840480"/>
            <a:ext cx="3511296" cy="14081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379976" y="3840480"/>
            <a:ext cx="59436" cy="1408176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08576" y="4041648"/>
            <a:ext cx="3099815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海外达人建联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08576" y="4498848"/>
            <a:ext cx="3099815" cy="6217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五大平台选人、触达、议价、排期、执行与结案。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93023" y="3840480"/>
            <a:ext cx="3511296" cy="14081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93023" y="3840480"/>
            <a:ext cx="59436" cy="1408176"/>
          </a:xfrm>
          <a:prstGeom prst="rect">
            <a:avLst/>
          </a:prstGeom>
          <a:solidFill>
            <a:srgbClr val="6C34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21624" y="4041648"/>
            <a:ext cx="3099815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危机专项处置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21624" y="4498848"/>
            <a:ext cx="3099815" cy="6217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原发媒体沟通、处置函撰写、舆论节奏建议与日报。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18 / 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30352" y="960120"/>
            <a:ext cx="566928" cy="566928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60120"/>
            <a:ext cx="566928" cy="56692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0E2A47"/>
                </a:solidFill>
                <a:latin typeface="PingFang SC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8448" y="1005840"/>
            <a:ext cx="512064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1" lang="zh-CN">
                <a:solidFill>
                  <a:srgbClr val="FFFFFF"/>
                </a:solidFill>
                <a:latin typeface="PingFang SC"/>
              </a:rPr>
              <a:t>代表案例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828800"/>
            <a:ext cx="6309360" cy="15087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500" b="1" lang="zh-CN">
                <a:solidFill>
                  <a:srgbClr val="FFFFFF"/>
                </a:solidFill>
                <a:latin typeface="PingFang SC"/>
              </a:rPr>
              <a:t>从单点投放到
全渠道声量增长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712463"/>
            <a:ext cx="5943600" cy="3291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E4C35B"/>
                </a:solidFill>
                <a:latin typeface="PingFang SC"/>
              </a:rPr>
              <a:t>策略  ·  内容  ·  资源  ·  执行  ·  数据复盘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481328"/>
            <a:ext cx="1645920" cy="78638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0" y="1481328"/>
            <a:ext cx="1645920" cy="7863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倩美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35440" y="1481328"/>
            <a:ext cx="1645920" cy="78638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35440" y="1481328"/>
            <a:ext cx="1645920" cy="7863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桃李面包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0" y="2715768"/>
            <a:ext cx="1645920" cy="78638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0" y="2715768"/>
            <a:ext cx="1645920" cy="7863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君乐宝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235440" y="2715768"/>
            <a:ext cx="1645920" cy="78638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35440" y="2715768"/>
            <a:ext cx="1645920" cy="7863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拼多多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3950208"/>
            <a:ext cx="1645920" cy="78638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0" y="3950208"/>
            <a:ext cx="1645920" cy="7863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金龙鱼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35440" y="3950208"/>
            <a:ext cx="1645920" cy="78638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35440" y="3950208"/>
            <a:ext cx="1645920" cy="7863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吉利汽车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19 / 25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9968" y="274320"/>
            <a:ext cx="6675120" cy="4389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倩美辣妹提臀裤：垂直 KOC 种草，最低 CPM 0.019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329184"/>
            <a:ext cx="30175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00" b="1" lang="zh-CN">
                <a:solidFill>
                  <a:srgbClr val="C9A227"/>
                </a:solidFill>
                <a:latin typeface="PingFang SC"/>
              </a:rPr>
              <a:t>CASE 04 · 小红书种草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" y="987552"/>
            <a:ext cx="11128248" cy="5248656"/>
          </a:xfrm>
          <a:prstGeom prst="roundRect">
            <a:avLst/>
          </a:prstGeom>
          <a:solidFill>
            <a:srgbClr val="071422"/>
          </a:solidFill>
          <a:ln w="10160">
            <a:solidFill>
              <a:srgbClr val="3855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old_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1106424"/>
            <a:ext cx="10890504" cy="5010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20 / 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9968" y="274320"/>
            <a:ext cx="6675120" cy="4389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FFFFFF"/>
                </a:solidFill>
                <a:latin typeface="PingFang SC"/>
              </a:rPr>
              <a:t>桃李面包：76 位 KOL 联动，累计播放近 1608 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329184"/>
            <a:ext cx="30175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00" b="1" lang="zh-CN">
                <a:solidFill>
                  <a:srgbClr val="C9A227"/>
                </a:solidFill>
                <a:latin typeface="PingFang SC"/>
              </a:rPr>
              <a:t>CASE 05 · 全渠道新品推广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" y="987552"/>
            <a:ext cx="11128248" cy="5248656"/>
          </a:xfrm>
          <a:prstGeom prst="roundRect">
            <a:avLst/>
          </a:prstGeom>
          <a:solidFill>
            <a:srgbClr val="071422"/>
          </a:solidFill>
          <a:ln w="10160">
            <a:solidFill>
              <a:srgbClr val="3855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old_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1106424"/>
            <a:ext cx="10890504" cy="5010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21 / 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专业团队，跨能力协同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策略、商业、媒介、内容、数据与海外团队共同为交付结果负责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184648" y="22402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184648" y="2240280"/>
            <a:ext cx="1828800" cy="1828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lang="zh-CN">
                <a:solidFill>
                  <a:srgbClr val="0E2A47"/>
                </a:solidFill>
                <a:latin typeface="PingFang SC"/>
              </a:rPr>
              <a:t>亿媒汇
项目中台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" y="1965960"/>
            <a:ext cx="20574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60120" y="1965960"/>
            <a:ext cx="59436" cy="987552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2167128"/>
            <a:ext cx="16459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策略中心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624328"/>
            <a:ext cx="164592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64748B"/>
                </a:solidFill>
                <a:latin typeface="PingFang SC"/>
              </a:rPr>
              <a:t>品牌策略 / 传播方案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" y="4251960"/>
            <a:ext cx="20574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60120" y="4251960"/>
            <a:ext cx="59436" cy="987552"/>
          </a:xfrm>
          <a:prstGeom prst="rect">
            <a:avLst/>
          </a:prstGeom>
          <a:solidFill>
            <a:srgbClr val="1E6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88720" y="4453128"/>
            <a:ext cx="16459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内容中心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910328"/>
            <a:ext cx="164592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64748B"/>
                </a:solidFill>
                <a:latin typeface="PingFang SC"/>
              </a:rPr>
              <a:t>选题 / 文案 / 视频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1965960"/>
            <a:ext cx="20574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98280" y="1965960"/>
            <a:ext cx="59436" cy="987552"/>
          </a:xfrm>
          <a:prstGeom prst="rect">
            <a:avLst/>
          </a:prstGeom>
          <a:solidFill>
            <a:srgbClr val="0F7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0" y="2167128"/>
            <a:ext cx="16459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媒介中心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2624328"/>
            <a:ext cx="164592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64748B"/>
                </a:solidFill>
                <a:latin typeface="PingFang SC"/>
              </a:rPr>
              <a:t>资源评估 / 采购 / 排期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98280" y="4251960"/>
            <a:ext cx="20574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98280" y="4251960"/>
            <a:ext cx="59436" cy="987552"/>
          </a:xfrm>
          <a:prstGeom prst="rect">
            <a:avLst/>
          </a:prstGeom>
          <a:solidFill>
            <a:srgbClr val="6C34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26880" y="4453128"/>
            <a:ext cx="16459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数据中心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0" y="4910328"/>
            <a:ext cx="164592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64748B"/>
                </a:solidFill>
                <a:latin typeface="PingFang SC"/>
              </a:rPr>
              <a:t>监测 / 预警 / 复盘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09160" y="4828032"/>
            <a:ext cx="20574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9160" y="4828032"/>
            <a:ext cx="59436" cy="987552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937760" y="5029200"/>
            <a:ext cx="16459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海外中心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37760" y="5486400"/>
            <a:ext cx="164592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19" b="0" lang="zh-CN">
                <a:solidFill>
                  <a:srgbClr val="64748B"/>
                </a:solidFill>
                <a:latin typeface="PingFang SC"/>
              </a:rPr>
              <a:t>达人建联 / 议价 / 执行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017520" y="2468880"/>
            <a:ext cx="2148840" cy="50292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017520" y="3429000"/>
            <a:ext cx="2148840" cy="114300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7022592" y="2468880"/>
            <a:ext cx="2075688" cy="50292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7022592" y="3429000"/>
            <a:ext cx="2075688" cy="1143000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H="1">
            <a:off x="5760720" y="4087368"/>
            <a:ext cx="338328" cy="740664"/>
          </a:xfrm>
          <a:prstGeom prst="line">
            <a:avLst/>
          </a:prstGeom>
          <a:ln w="25400">
            <a:solidFill>
              <a:srgbClr val="D8E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22 / 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CLIENTS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与优秀品牌长期并肩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覆盖快消、汽车、3C、互联网、美妆、母婴、珠宝与本地生活等行业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3504" y="2084831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2084831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吉利汽车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78024" y="2084831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78024" y="2084831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三星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2084831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52544" y="2084831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阿玛尼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2084831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27064" y="2084831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拼多多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3" y="2084831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1583" y="2084831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天猫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976104" y="2084831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76104" y="2084831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君乐宝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3504" y="2743200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3504" y="2743200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良品铺子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478024" y="2743200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478024" y="2743200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桃李面包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52544" y="2743200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52544" y="2743200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加多宝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27064" y="2743200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27064" y="2743200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湾仔码头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01583" y="2743200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01583" y="2743200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戴比尔斯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976104" y="2743200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76104" y="2743200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雷士国际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03504" y="3401568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03504" y="3401568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饿了么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478024" y="3401568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478024" y="3401568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脉脉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52544" y="3401568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52544" y="3401568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金龙鱼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27064" y="3401568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27064" y="3401568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鲁花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01583" y="3401568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01583" y="3401568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汇源果汁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976104" y="3401568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76104" y="3401568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同仁堂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03504" y="4059935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3504" y="4059935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SK-II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478024" y="4059935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478024" y="4059935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蒙牛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352544" y="4059935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52544" y="4059935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vivo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27064" y="4059935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27064" y="4059935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京东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101583" y="4059935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01583" y="4059935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联想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976104" y="4059935"/>
            <a:ext cx="1664208" cy="457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976104" y="4059935"/>
            <a:ext cx="1664208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19" b="1" lang="zh-CN">
                <a:solidFill>
                  <a:srgbClr val="0E2A47"/>
                </a:solidFill>
                <a:latin typeface="PingFang SC"/>
              </a:rPr>
              <a:t>美的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03504" y="5084064"/>
            <a:ext cx="10899648" cy="804672"/>
          </a:xfrm>
          <a:prstGeom prst="roundRect">
            <a:avLst/>
          </a:prstGeom>
          <a:solidFill>
            <a:srgbClr val="F4F7FA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41248" y="5285232"/>
            <a:ext cx="1042416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1B4571"/>
                </a:solidFill>
                <a:latin typeface="PingFang SC"/>
              </a:rPr>
              <a:t>资源自有可核验　·　结果合作可验收　·　国内海外双线　·　对公与发票齐全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23 / 25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60" y="292608"/>
            <a:ext cx="32918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1B4571"/>
                </a:solidFill>
                <a:latin typeface="PingFang SC"/>
              </a:rPr>
              <a:t>COOPERATION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88136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lang="zh-CN">
                <a:solidFill>
                  <a:srgbClr val="0E2A47"/>
                </a:solidFill>
                <a:latin typeface="PingFang SC"/>
              </a:rPr>
              <a:t>合作方式与交付标准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490472"/>
            <a:ext cx="107899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 lang="zh-CN">
                <a:solidFill>
                  <a:srgbClr val="64748B"/>
                </a:solidFill>
                <a:latin typeface="PingFang SC"/>
              </a:rPr>
              <a:t>把需求写清楚、把结果约定清楚、把每一步执行留痕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856231"/>
            <a:ext cx="438912" cy="4114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2121408"/>
            <a:ext cx="457200" cy="45720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121408"/>
            <a:ext cx="45720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 lang="zh-CN">
                <a:solidFill>
                  <a:srgbClr val="0E2A47"/>
                </a:solidFill>
                <a:latin typeface="PingFang S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148839"/>
            <a:ext cx="141732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提交需求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2139696"/>
            <a:ext cx="49834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品牌 / 产品 / 目标 / 人群 / 城市 / 预算 / 档期</a:t>
            </a:r>
          </a:p>
        </p:txBody>
      </p:sp>
      <p:sp>
        <p:nvSpPr>
          <p:cNvPr id="11" name="Oval 10"/>
          <p:cNvSpPr/>
          <p:nvPr/>
        </p:nvSpPr>
        <p:spPr>
          <a:xfrm>
            <a:off x="658368" y="2871215"/>
            <a:ext cx="457200" cy="457200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871215"/>
            <a:ext cx="45720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 lang="zh-CN">
                <a:solidFill>
                  <a:srgbClr val="FFFFFF"/>
                </a:solidFill>
                <a:latin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898647"/>
            <a:ext cx="141732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资源与方案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8920" y="2889503"/>
            <a:ext cx="49834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账号名单、平台组合、内容形式、排期与报价</a:t>
            </a:r>
          </a:p>
        </p:txBody>
      </p:sp>
      <p:sp>
        <p:nvSpPr>
          <p:cNvPr id="15" name="Oval 14"/>
          <p:cNvSpPr/>
          <p:nvPr/>
        </p:nvSpPr>
        <p:spPr>
          <a:xfrm>
            <a:off x="658368" y="3621024"/>
            <a:ext cx="457200" cy="457200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621024"/>
            <a:ext cx="45720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 lang="zh-CN">
                <a:solidFill>
                  <a:srgbClr val="FFFFFF"/>
                </a:solidFill>
                <a:latin typeface="PingFang SC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3648456"/>
            <a:ext cx="141732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书面确认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88920" y="3639312"/>
            <a:ext cx="49834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合同、验收标准、付款节点、发票类型</a:t>
            </a:r>
          </a:p>
        </p:txBody>
      </p:sp>
      <p:sp>
        <p:nvSpPr>
          <p:cNvPr id="19" name="Oval 18"/>
          <p:cNvSpPr/>
          <p:nvPr/>
        </p:nvSpPr>
        <p:spPr>
          <a:xfrm>
            <a:off x="658368" y="4370831"/>
            <a:ext cx="457200" cy="457200"/>
          </a:xfrm>
          <a:prstGeom prst="ellipse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70831"/>
            <a:ext cx="45720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 lang="zh-CN">
                <a:solidFill>
                  <a:srgbClr val="FFFFFF"/>
                </a:solidFill>
                <a:latin typeface="PingFang SC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4398264"/>
            <a:ext cx="141732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项目执行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88920" y="4389119"/>
            <a:ext cx="49834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内容审核、账号发布、过程截图、异常替换</a:t>
            </a:r>
          </a:p>
        </p:txBody>
      </p:sp>
      <p:sp>
        <p:nvSpPr>
          <p:cNvPr id="23" name="Oval 22"/>
          <p:cNvSpPr/>
          <p:nvPr/>
        </p:nvSpPr>
        <p:spPr>
          <a:xfrm>
            <a:off x="658368" y="5120640"/>
            <a:ext cx="457200" cy="45720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5120640"/>
            <a:ext cx="45720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 lang="zh-CN">
                <a:solidFill>
                  <a:srgbClr val="0E2A47"/>
                </a:solidFill>
                <a:latin typeface="PingFang SC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53312" y="5148072"/>
            <a:ext cx="141732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0E2A47"/>
                </a:solidFill>
                <a:latin typeface="PingFang SC"/>
              </a:rPr>
              <a:t>结案复盘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88920" y="5138927"/>
            <a:ext cx="49834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发布链接、榜单截图、数据简报与优化建议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21040" y="2176272"/>
            <a:ext cx="2971800" cy="10241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321040" y="2176272"/>
            <a:ext cx="59436" cy="1024128"/>
          </a:xfrm>
          <a:prstGeom prst="rect">
            <a:avLst/>
          </a:prstGeom>
          <a:solidFill>
            <a:srgbClr val="1B4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49640" y="2377440"/>
            <a:ext cx="25603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达人 / 媒体投放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49640" y="2834639"/>
            <a:ext cx="256032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账号发布 + 链接 + 数据结案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321040" y="3447288"/>
            <a:ext cx="2971800" cy="10241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321040" y="3447288"/>
            <a:ext cx="59436" cy="102412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49640" y="3648456"/>
            <a:ext cx="25603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热榜包上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49640" y="4105656"/>
            <a:ext cx="256032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公开展示 + 截图 + 话题链接；未上不收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321040" y="4718304"/>
            <a:ext cx="2971800" cy="10241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321040" y="4718304"/>
            <a:ext cx="59436" cy="1024128"/>
          </a:xfrm>
          <a:prstGeom prst="rect">
            <a:avLst/>
          </a:prstGeom>
          <a:solidFill>
            <a:srgbClr val="6C34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549640" y="4919472"/>
            <a:ext cx="25603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 lang="zh-CN">
                <a:solidFill>
                  <a:srgbClr val="0E2A47"/>
                </a:solidFill>
                <a:latin typeface="PingFang SC"/>
              </a:rPr>
              <a:t>舆情监测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49640" y="5376672"/>
            <a:ext cx="256032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 lang="zh-CN">
                <a:solidFill>
                  <a:srgbClr val="64748B"/>
                </a:solidFill>
                <a:latin typeface="PingFang SC"/>
              </a:rPr>
              <a:t>预警推送 + 报告 + 危机处置建议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94A3B8"/>
                </a:solidFill>
                <a:latin typeface="PingFang SC"/>
              </a:rPr>
              <a:t>24 / 25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10896" y="100584"/>
            <a:ext cx="1490472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37160"/>
            <a:ext cx="1307592" cy="576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32" y="1097280"/>
            <a:ext cx="6217920" cy="1417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400" b="1" lang="zh-CN">
                <a:solidFill>
                  <a:srgbClr val="FFFFFF"/>
                </a:solidFill>
                <a:latin typeface="PingFang SC"/>
              </a:rPr>
              <a:t>让下一次传播，
从清晰可验收开始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816352"/>
            <a:ext cx="603504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 lang="zh-CN">
                <a:solidFill>
                  <a:srgbClr val="E4C35B"/>
                </a:solidFill>
                <a:latin typeface="PingFang SC"/>
              </a:rPr>
              <a:t>达人种草  ·  全网热榜  ·  舆情监测  ·  海外传播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3456432"/>
            <a:ext cx="5394960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3767328"/>
            <a:ext cx="105156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8FA8C2"/>
                </a:solidFill>
                <a:latin typeface="PingFang SC"/>
              </a:rPr>
              <a:t>商务联系人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7088" y="3730752"/>
            <a:ext cx="4343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FFFFFF"/>
                </a:solidFill>
                <a:latin typeface="PingFang SC"/>
              </a:rPr>
              <a:t>熊伟（Vitor）　新媒体总监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4206240"/>
            <a:ext cx="105156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8FA8C2"/>
                </a:solidFill>
                <a:latin typeface="PingFang SC"/>
              </a:rPr>
              <a:t>手机 / 微信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47088" y="4169664"/>
            <a:ext cx="4343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FFFFFF"/>
                </a:solidFill>
                <a:latin typeface="PingFang SC"/>
              </a:rPr>
              <a:t>182 9658 6633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645152"/>
            <a:ext cx="105156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8FA8C2"/>
                </a:solidFill>
                <a:latin typeface="PingFang SC"/>
              </a:rPr>
              <a:t>邮箱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47088" y="4608576"/>
            <a:ext cx="4343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FFFFFF"/>
                </a:solidFill>
                <a:latin typeface="PingFang SC"/>
              </a:rPr>
              <a:t>vitor@ymh.hk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5084064"/>
            <a:ext cx="105156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1" lang="zh-CN">
                <a:solidFill>
                  <a:srgbClr val="8FA8C2"/>
                </a:solidFill>
                <a:latin typeface="PingFang SC"/>
              </a:rPr>
              <a:t>官网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47088" y="5047488"/>
            <a:ext cx="434340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lang="zh-CN">
                <a:solidFill>
                  <a:srgbClr val="FFFFFF"/>
                </a:solidFill>
                <a:latin typeface="PingFang SC"/>
              </a:rPr>
              <a:t>YMH.COM.CN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0" y="1234440"/>
            <a:ext cx="3383280" cy="4279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online-kanli-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431" y="1664208"/>
            <a:ext cx="2505456" cy="25054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82127" y="4407408"/>
            <a:ext cx="2788920" cy="3291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500" b="1" lang="zh-CN">
                <a:solidFill>
                  <a:srgbClr val="0E2A47"/>
                </a:solidFill>
                <a:latin typeface="PingFang SC"/>
              </a:rPr>
              <a:t>扫码查看在线刊例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82127" y="4809744"/>
            <a:ext cx="278892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0" lang="zh-CN">
                <a:solidFill>
                  <a:srgbClr val="64748B"/>
                </a:solidFill>
                <a:latin typeface="PingFang SC"/>
              </a:rPr>
              <a:t>支持手机检索、筛选与下载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54112" y="5687568"/>
            <a:ext cx="3090672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50" b="1" lang="zh-CN">
                <a:solidFill>
                  <a:srgbClr val="E4C35B"/>
                </a:solidFill>
                <a:latin typeface="PingFang SC"/>
              </a:rPr>
              <a:t>https://ymh.com.cn/kanli/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547104"/>
            <a:ext cx="50292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亿媒汇文化传媒有限公司  ·  商务机密，仅供洽谈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27080" y="6547104"/>
            <a:ext cx="77724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750" b="0" lang="zh-CN">
                <a:solidFill>
                  <a:srgbClr val="8FA8C2"/>
                </a:solidFill>
                <a:latin typeface="PingFang SC"/>
              </a:rPr>
              <a:t>25 / 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亿媒汇公司介绍</dc:title>
  <dc:subject>达人种草 / 全网热榜 / 舆情监测 / 海外传播</dc:subject>
  <dc:creator>亿媒汇文化传媒有限公司</dc:creator>
  <cp:keywords/>
  <dc:description>2026 年 8 月版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